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258" r:id="rId6"/>
    <p:sldId id="257" r:id="rId7"/>
    <p:sldId id="278" r:id="rId8"/>
    <p:sldId id="283" r:id="rId9"/>
    <p:sldId id="311" r:id="rId10"/>
    <p:sldId id="296" r:id="rId11"/>
    <p:sldId id="288" r:id="rId12"/>
    <p:sldId id="280" r:id="rId13"/>
    <p:sldId id="312" r:id="rId14"/>
    <p:sldId id="313" r:id="rId15"/>
    <p:sldId id="320" r:id="rId16"/>
    <p:sldId id="315" r:id="rId17"/>
    <p:sldId id="321" r:id="rId18"/>
    <p:sldId id="297" r:id="rId19"/>
    <p:sldId id="316" r:id="rId20"/>
    <p:sldId id="319" r:id="rId21"/>
    <p:sldId id="317" r:id="rId22"/>
    <p:sldId id="318" r:id="rId23"/>
    <p:sldId id="284"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60966" autoAdjust="0"/>
  </p:normalViewPr>
  <p:slideViewPr>
    <p:cSldViewPr snapToGrid="0">
      <p:cViewPr varScale="1">
        <p:scale>
          <a:sx n="59" d="100"/>
          <a:sy n="59" d="100"/>
        </p:scale>
        <p:origin x="1636"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9/20/2025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b="0" dirty="0"/>
              <a:t>In SVG, a </a:t>
            </a:r>
            <a:r>
              <a:rPr lang="en-US" sz="1200" b="0" dirty="0" err="1"/>
              <a:t>Bézier</a:t>
            </a:r>
            <a:r>
              <a:rPr lang="en-US" sz="1200" b="0" dirty="0"/>
              <a:t> curve is a smooth, curved line defined by a set of points. These points are not all on the curve itself; some act as "control points" that influence its shape.</a:t>
            </a:r>
          </a:p>
          <a:p>
            <a:pPr>
              <a:lnSpc>
                <a:spcPct val="90000"/>
              </a:lnSpc>
            </a:pPr>
            <a:endParaRPr lang="en-US" sz="1200" b="0" dirty="0"/>
          </a:p>
          <a:p>
            <a:pPr>
              <a:lnSpc>
                <a:spcPct val="90000"/>
              </a:lnSpc>
            </a:pPr>
            <a:r>
              <a:rPr lang="en-US" sz="1200" b="0" dirty="0"/>
              <a:t>There are two main types of points used to define a </a:t>
            </a:r>
            <a:r>
              <a:rPr lang="en-US" sz="1200" b="0" dirty="0" err="1"/>
              <a:t>Bézier</a:t>
            </a:r>
            <a:r>
              <a:rPr lang="en-US" sz="1200" b="0" dirty="0"/>
              <a:t> curve:</a:t>
            </a:r>
          </a:p>
          <a:p>
            <a:pPr>
              <a:lnSpc>
                <a:spcPct val="90000"/>
              </a:lnSpc>
            </a:pPr>
            <a:endParaRPr lang="en-US" sz="1200" b="1" dirty="0"/>
          </a:p>
          <a:p>
            <a:pPr>
              <a:lnSpc>
                <a:spcPct val="90000"/>
              </a:lnSpc>
            </a:pPr>
            <a:r>
              <a:rPr lang="en-US" sz="1200" b="1" dirty="0"/>
              <a:t>Anchor Points: </a:t>
            </a:r>
            <a:r>
              <a:rPr lang="en-US" sz="1200" b="0" dirty="0"/>
              <a:t>These are the start and end points of the curve. The curve will always pass directly through these points.</a:t>
            </a:r>
          </a:p>
          <a:p>
            <a:pPr>
              <a:lnSpc>
                <a:spcPct val="90000"/>
              </a:lnSpc>
            </a:pPr>
            <a:endParaRPr lang="en-US" sz="1200" b="1" dirty="0"/>
          </a:p>
          <a:p>
            <a:pPr>
              <a:lnSpc>
                <a:spcPct val="90000"/>
              </a:lnSpc>
            </a:pPr>
            <a:r>
              <a:rPr lang="en-US" sz="1200" b="1" dirty="0"/>
              <a:t>Control Points: </a:t>
            </a:r>
            <a:r>
              <a:rPr lang="en-US" sz="1200" b="0" dirty="0"/>
              <a:t>These are points that are not on the curve itself. They act like magnets, pulling the curve towards them and defining its shape, direction, and steepness. Think of them as handles you can pull to bend the line.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25948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defining difference between the two kinds of Bezier curves are in the number of control points that shape the curve. </a:t>
            </a:r>
          </a:p>
          <a:p>
            <a:pPr marL="285750" indent="-285750">
              <a:buFont typeface="Arial" panose="020B0604020202020204" pitchFamily="34" charset="0"/>
              <a:buChar char="•"/>
            </a:pPr>
            <a:r>
              <a:rPr lang="en-US" b="0" dirty="0"/>
              <a:t>A </a:t>
            </a:r>
            <a:r>
              <a:rPr lang="en-US" dirty="0"/>
              <a:t>Quadratic </a:t>
            </a:r>
            <a:r>
              <a:rPr lang="en-US" dirty="0" err="1"/>
              <a:t>Bézier</a:t>
            </a:r>
            <a:r>
              <a:rPr lang="en-US" dirty="0"/>
              <a:t> Curve</a:t>
            </a:r>
            <a:r>
              <a:rPr lang="en-US" b="0" dirty="0"/>
              <a:t> is defined by three points: a start point, an end point, and a single control point</a:t>
            </a:r>
          </a:p>
          <a:p>
            <a:pPr marL="285750" indent="-285750">
              <a:buFont typeface="Arial" panose="020B0604020202020204" pitchFamily="34" charset="0"/>
              <a:buChar char="•"/>
            </a:pPr>
            <a:r>
              <a:rPr lang="en-US" b="0" dirty="0"/>
              <a:t>A </a:t>
            </a:r>
            <a:r>
              <a:rPr lang="en-US" dirty="0"/>
              <a:t>Cubic </a:t>
            </a:r>
            <a:r>
              <a:rPr lang="en-US" dirty="0" err="1"/>
              <a:t>Bézier</a:t>
            </a:r>
            <a:r>
              <a:rPr lang="en-US" dirty="0"/>
              <a:t> Curve</a:t>
            </a:r>
            <a:r>
              <a:rPr lang="en-US" b="0" dirty="0"/>
              <a:t> is more complex, defined by four points: a start point, an end point, and two control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What does that mean? Well, a Quadratic </a:t>
            </a:r>
            <a:r>
              <a:rPr lang="en-US" b="0" dirty="0" err="1"/>
              <a:t>Bézier</a:t>
            </a:r>
            <a:r>
              <a:rPr lang="en-US" b="0" dirty="0"/>
              <a:t> Curve, with only one control point, a quadratic curve can only form a simple, parabolic arc. The single control point pulls the curve towards it, dictating the bend's direction and magnitude. This simplicity makes them easier to work with but limits the variety of shapes they can create. They are always a segment of a parabola.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Cubic </a:t>
            </a:r>
            <a:r>
              <a:rPr lang="en-US" b="0" dirty="0" err="1"/>
              <a:t>Bézier</a:t>
            </a:r>
            <a:r>
              <a:rPr lang="en-US" b="0" dirty="0"/>
              <a:t> Curve is more flexible. With two control points in a cubic </a:t>
            </a:r>
            <a:r>
              <a:rPr lang="en-US" b="0" dirty="0" err="1"/>
              <a:t>Bézier</a:t>
            </a:r>
            <a:r>
              <a:rPr lang="en-US" b="0" dirty="0"/>
              <a:t> curve you have significantly more control and flexibility. The first control point influences the direction of the curve as it leaves the start </a:t>
            </a:r>
            <a:r>
              <a:rPr lang="en-US" b="0" dirty="0" err="1"/>
              <a:t>point.The</a:t>
            </a:r>
            <a:r>
              <a:rPr lang="en-US" b="0" dirty="0"/>
              <a:t> second control point determines the direction of the curve as it approaches the end point. The distance of these control points from their respective endpoints affects the curve's curvature. This allows for the creation of more complex and nuanced shapes, including S-curves, which are impossible with a single quadratic curve.</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008417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4DDC-EB8A-EFE1-AEB6-15838E95B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D2D0D-01FE-A08D-043D-73B4409CE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1006B-3913-130A-91A2-0F13BD05E382}"/>
              </a:ext>
            </a:extLst>
          </p:cNvPr>
          <p:cNvSpPr>
            <a:spLocks noGrp="1"/>
          </p:cNvSpPr>
          <p:nvPr>
            <p:ph type="body" idx="1"/>
          </p:nvPr>
        </p:nvSpPr>
        <p:spPr/>
        <p:txBody>
          <a:bodyPr/>
          <a:lstStyle/>
          <a:p>
            <a:r>
              <a:rPr lang="en-US" dirty="0"/>
              <a:t>Theres a demo *link in the description” which will allow you to play with control points to get some sense of how they work. If you’ve done work in a vector graphics program like Illustrator this will be more familiar to you and the way the control points map to the shape of the curve should make some intuitive sense. </a:t>
            </a:r>
          </a:p>
          <a:p>
            <a:endParaRPr lang="en-US" dirty="0"/>
          </a:p>
          <a:p>
            <a:r>
              <a:rPr lang="en-US" dirty="0"/>
              <a:t>If not, this demo will help you see the relationship between control points and the shape of the curve. </a:t>
            </a:r>
          </a:p>
          <a:p>
            <a:endParaRPr lang="en-US" dirty="0"/>
          </a:p>
          <a:p>
            <a:r>
              <a:rPr lang="en-US" dirty="0"/>
              <a:t>You can see the “magnetic relationship” between the control points and the curve. </a:t>
            </a:r>
          </a:p>
          <a:p>
            <a:endParaRPr lang="en-US" dirty="0"/>
          </a:p>
          <a:p>
            <a:r>
              <a:rPr lang="en-US" dirty="0"/>
              <a:t>Please play around with it as well as it’s a useful demo, in this case illustrating the use of a cubic Bezier curve with two control points. Try it out yourself- you can create an S curve, as mentioned, just by manipulating the control points</a:t>
            </a:r>
          </a:p>
          <a:p>
            <a:endParaRPr lang="en-US" dirty="0"/>
          </a:p>
        </p:txBody>
      </p:sp>
      <p:sp>
        <p:nvSpPr>
          <p:cNvPr id="4" name="Slide Number Placeholder 3">
            <a:extLst>
              <a:ext uri="{FF2B5EF4-FFF2-40B4-BE49-F238E27FC236}">
                <a16:creationId xmlns:a16="http://schemas.microsoft.com/office/drawing/2014/main" id="{4BD9F8C1-DA5B-F282-9BBB-B1B413C4F857}"/>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05715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4DDC-EB8A-EFE1-AEB6-15838E95B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D2D0D-01FE-A08D-043D-73B4409CE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1006B-3913-130A-91A2-0F13BD05E382}"/>
              </a:ext>
            </a:extLst>
          </p:cNvPr>
          <p:cNvSpPr>
            <a:spLocks noGrp="1"/>
          </p:cNvSpPr>
          <p:nvPr>
            <p:ph type="body" idx="1"/>
          </p:nvPr>
        </p:nvSpPr>
        <p:spPr/>
        <p:txBody>
          <a:bodyPr/>
          <a:lstStyle/>
          <a:p>
            <a:r>
              <a:rPr lang="en-US" dirty="0"/>
              <a:t>Here’s a simpler demo illustrating the single control point of a quadratic </a:t>
            </a:r>
            <a:r>
              <a:rPr lang="en-US" dirty="0" err="1"/>
              <a:t>bezier</a:t>
            </a:r>
            <a:r>
              <a:rPr lang="en-US" dirty="0"/>
              <a:t> curve. You can see how it might be easier to work with but also has much less flexibility. </a:t>
            </a:r>
          </a:p>
          <a:p>
            <a:endParaRPr lang="en-US" dirty="0"/>
          </a:p>
        </p:txBody>
      </p:sp>
      <p:sp>
        <p:nvSpPr>
          <p:cNvPr id="4" name="Slide Number Placeholder 3">
            <a:extLst>
              <a:ext uri="{FF2B5EF4-FFF2-40B4-BE49-F238E27FC236}">
                <a16:creationId xmlns:a16="http://schemas.microsoft.com/office/drawing/2014/main" id="{4BD9F8C1-DA5B-F282-9BBB-B1B413C4F857}"/>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2340127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audience for this series is by definition people getting started with SVG and therefore unlikely to be people jumping right in and scripting complex path elements, I would be failing in my job as an educator if I don’t at least define what you can do in a path element. I WILL return to the PATH element later in the series, when we’re beyond the true introductory topics, but for now this brief overview is likely all that you will need. For most of us, awareness of what tools like D3 are doing under the hood is enough. I’ve never had the need to do any in-depth debugging with the &lt;path&gt; element directly when using modern tools.  </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270650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we’ll revisit paths and Bezier curves later on in this series, so I won’t go into more detail than this now. You can do a lot with SVG letting the tools handle this stuff.  But! Knowing what’s going on is important as you learn more about SVG- especially if you’re writing custom tools or visualizations. </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80638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far the most important element in SVG is </a:t>
            </a:r>
            <a:r>
              <a:rPr lang="en-US" sz="1200" kern="1200" dirty="0">
                <a:solidFill>
                  <a:schemeClr val="tx1"/>
                </a:solidFill>
                <a:latin typeface="+mn-lt"/>
                <a:ea typeface="+mn-ea"/>
                <a:cs typeface="+mn-cs"/>
              </a:rPr>
              <a:t>&lt;path&gt;</a:t>
            </a:r>
            <a:r>
              <a:rPr lang="en-US" dirty="0"/>
              <a:t>, which lets you draw virtually any line or shape using a series of vector commands passed to its </a:t>
            </a:r>
            <a:r>
              <a:rPr lang="en-US" sz="1200" kern="1200" dirty="0">
                <a:solidFill>
                  <a:schemeClr val="tx1"/>
                </a:solidFill>
                <a:latin typeface="+mn-lt"/>
                <a:ea typeface="+mn-ea"/>
                <a:cs typeface="+mn-cs"/>
              </a:rPr>
              <a:t>d</a:t>
            </a:r>
            <a:r>
              <a:rPr lang="en-US" dirty="0"/>
              <a:t> attribute. If you're doing anything complex in SVG, you're almost certainly using a path.</a:t>
            </a:r>
          </a:p>
          <a:p>
            <a:endParaRPr lang="en-US" dirty="0"/>
          </a:p>
          <a:p>
            <a:r>
              <a:rPr lang="en-US" dirty="0"/>
              <a:t>The </a:t>
            </a:r>
            <a:r>
              <a:rPr lang="en-US" sz="1200" kern="1200" dirty="0">
                <a:solidFill>
                  <a:schemeClr val="tx1"/>
                </a:solidFill>
                <a:latin typeface="+mn-lt"/>
                <a:ea typeface="+mn-ea"/>
                <a:cs typeface="+mn-cs"/>
              </a:rPr>
              <a:t>&lt;path&gt;</a:t>
            </a:r>
            <a:r>
              <a:rPr lang="en-US" dirty="0"/>
              <a:t> element's difficult syntax was a significant barrier to SVG's early adoption. The values in a </a:t>
            </a:r>
            <a:r>
              <a:rPr lang="en-US" sz="1200" kern="1200" dirty="0">
                <a:solidFill>
                  <a:schemeClr val="tx1"/>
                </a:solidFill>
                <a:latin typeface="+mn-lt"/>
                <a:ea typeface="+mn-ea"/>
                <a:cs typeface="+mn-cs"/>
              </a:rPr>
              <a:t>d</a:t>
            </a:r>
            <a:r>
              <a:rPr lang="en-US" dirty="0"/>
              <a:t> attribute can be incredibly dense and complicated, making it the hardest part of the spec to work with manually. The good news is, you don't have to. Complex paths are almost always generated by design software or helper libraries. That said, understanding the basics of paths is foundational to understanding SVG. </a:t>
            </a:r>
          </a:p>
          <a:p>
            <a:endParaRPr lang="en-US" dirty="0"/>
          </a:p>
          <a:p>
            <a:r>
              <a:rPr lang="en-US" dirty="0"/>
              <a:t>Just how complicated can paths get? Let's </a:t>
            </a:r>
            <a:r>
              <a:rPr lang="en-US" dirty="0" err="1"/>
              <a:t>ook</a:t>
            </a:r>
            <a:r>
              <a:rPr lang="en-US" dirty="0"/>
              <a:t> at the code used to render the "S" in the SVG logo.</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Without knowing what's going on, that's impossible to parse and even </a:t>
            </a:r>
            <a:r>
              <a:rPr lang="en-US" sz="1200" b="1" i="0" u="none" strike="noStrike" kern="1200" baseline="0" dirty="0">
                <a:solidFill>
                  <a:schemeClr val="tx1"/>
                </a:solidFill>
                <a:latin typeface="+mn-lt"/>
                <a:ea typeface="+mn-ea"/>
                <a:cs typeface="+mn-cs"/>
              </a:rPr>
              <a:t>knowing</a:t>
            </a:r>
            <a:r>
              <a:rPr lang="en-US" sz="1200" b="0" i="0" u="none" strike="noStrike" kern="1200" baseline="0" dirty="0">
                <a:solidFill>
                  <a:schemeClr val="tx1"/>
                </a:solidFill>
                <a:latin typeface="+mn-lt"/>
                <a:ea typeface="+mn-ea"/>
                <a:cs typeface="+mn-cs"/>
              </a:rPr>
              <a:t> the rules for command instructions passed to the d attribute it's difficult to keep track what’s going on here. This isn’t meant for human consumption.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There’s a logic there, which is why you can write tools that make the SVG magic happen. Thankfully no one is authoring this stuff by hand. This is in direct contrast to other SVG elements which are no more complicated than their HTML counterparts. We’ll be looking at those in the next episode in this series.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Let’s look at a simpler example to gain some understanding of the way paths work.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DF05-9FD2-A165-C636-8D50E59C7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F4B35-CE2D-DBC9-0307-47EBCBB77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249FB-F0F3-4670-53B6-B9CB4E0CFC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EA2D3F-C7ED-EFC8-EE24-B27A46D09680}"/>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8167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23F69-5AC2-A2F6-6880-6344E017D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358B-BC5C-8F46-D21C-5951D04A2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3A09-7EF6-69E0-17E2-39C62679E028}"/>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look at a simpler example so that you can get your head around the syntax. In this</a:t>
            </a:r>
          </a:p>
          <a:p>
            <a:r>
              <a:rPr lang="en-US" sz="1200" b="0" i="0" u="none" strike="noStrike" kern="1200" baseline="0" dirty="0">
                <a:solidFill>
                  <a:schemeClr val="tx1"/>
                </a:solidFill>
                <a:latin typeface="+mn-lt"/>
                <a:ea typeface="+mn-ea"/>
                <a:cs typeface="+mn-cs"/>
              </a:rPr>
              <a:t>document, we’re creating a simple half circle. The three instructions are read as follows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M 100 200</a:t>
            </a:r>
          </a:p>
          <a:p>
            <a:r>
              <a:rPr lang="en-US" sz="1200" b="0" i="0" u="none" strike="noStrike" kern="1200" baseline="0" dirty="0">
                <a:solidFill>
                  <a:schemeClr val="tx1"/>
                </a:solidFill>
                <a:latin typeface="+mn-lt"/>
                <a:ea typeface="+mn-ea"/>
                <a:cs typeface="+mn-cs"/>
              </a:rPr>
              <a:t>Move to (100, 200): The path starts at the point (100, 200). This sets the starting position for the drawing.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 100 50, 300 50, 300 200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 creates a Cubic </a:t>
            </a:r>
            <a:r>
              <a:rPr lang="en-US" sz="1200" b="0" i="0" u="none" strike="noStrike" kern="1200" baseline="0" dirty="0" err="1">
                <a:solidFill>
                  <a:schemeClr val="tx1"/>
                </a:solidFill>
                <a:latin typeface="+mn-lt"/>
                <a:ea typeface="+mn-ea"/>
                <a:cs typeface="+mn-cs"/>
              </a:rPr>
              <a:t>Bézier</a:t>
            </a:r>
            <a:r>
              <a:rPr lang="en-US" sz="1200" b="0" i="0" u="none" strike="noStrike" kern="1200" baseline="0" dirty="0">
                <a:solidFill>
                  <a:schemeClr val="tx1"/>
                </a:solidFill>
                <a:latin typeface="+mn-lt"/>
                <a:ea typeface="+mn-ea"/>
                <a:cs typeface="+mn-cs"/>
              </a:rPr>
              <a:t> Curve: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curve starts at (100, 200).The first control point is at (100, 50).The second control point is at (300, 50).The curve ends at (300, 200).This creates a smooth, arching curve from the left to the right, passing above the starting and ending points.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Z Close Path: Draws a straight line from the current point (300, 200) back to the starting point (100, 200), closing the shape.</a:t>
            </a:r>
            <a:endParaRPr lang="en-US" dirty="0"/>
          </a:p>
        </p:txBody>
      </p:sp>
      <p:sp>
        <p:nvSpPr>
          <p:cNvPr id="4" name="Slide Number Placeholder 3">
            <a:extLst>
              <a:ext uri="{FF2B5EF4-FFF2-40B4-BE49-F238E27FC236}">
                <a16:creationId xmlns:a16="http://schemas.microsoft.com/office/drawing/2014/main" id="{0CA50CCE-777C-2DFC-A1FB-5200F7594E5B}"/>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8189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83F4-C379-9EBC-1BB4-DF53F121A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D364-BC66-A61C-52EF-06074880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5A16B-19B9-B65C-3452-3E6DC3C7E8B8}"/>
              </a:ext>
            </a:extLst>
          </p:cNvPr>
          <p:cNvSpPr>
            <a:spLocks noGrp="1"/>
          </p:cNvSpPr>
          <p:nvPr>
            <p:ph type="body" idx="1"/>
          </p:nvPr>
        </p:nvSpPr>
        <p:spPr/>
        <p:txBody>
          <a:bodyPr/>
          <a:lstStyle/>
          <a:p>
            <a:r>
              <a:rPr lang="en-US" dirty="0"/>
              <a:t>This is what the previous instructions draw</a:t>
            </a:r>
          </a:p>
        </p:txBody>
      </p:sp>
      <p:sp>
        <p:nvSpPr>
          <p:cNvPr id="4" name="Slide Number Placeholder 3">
            <a:extLst>
              <a:ext uri="{FF2B5EF4-FFF2-40B4-BE49-F238E27FC236}">
                <a16:creationId xmlns:a16="http://schemas.microsoft.com/office/drawing/2014/main" id="{92888112-32D3-8EB0-9F2B-D4794F3E8A25}"/>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26671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wondering about Bezier curves… you’re in luck. I’m going to briefly describe them. </a:t>
            </a:r>
          </a:p>
          <a:p>
            <a:endParaRPr lang="en-US" dirty="0"/>
          </a:p>
          <a:p>
            <a:r>
              <a:rPr lang="en-US" dirty="0"/>
              <a:t>They are named after Photo of Pierre </a:t>
            </a:r>
            <a:r>
              <a:rPr lang="en-US" dirty="0" err="1"/>
              <a:t>Bézier</a:t>
            </a:r>
            <a:r>
              <a:rPr lang="en-US" dirty="0"/>
              <a:t> an engineer at Renault who was a pioneer in computer aided design</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06614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htmlcssjavascript.co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github.com/roblarsen/introduction-to-svg" TargetMode="External"/><Relationship Id="rId5" Type="http://schemas.openxmlformats.org/officeDocument/2006/relationships/hyperlink" Target="https://www.linkedin.com/in/robreact/" TargetMode="External"/><Relationship Id="rId4" Type="http://schemas.openxmlformats.org/officeDocument/2006/relationships/hyperlink" Target="https://github.com/roblarse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487680"/>
            <a:ext cx="4179570" cy="3376691"/>
          </a:xfrm>
        </p:spPr>
        <p:txBody>
          <a:bodyPr anchor="b">
            <a:normAutofit/>
          </a:bodyPr>
          <a:lstStyle/>
          <a:p>
            <a:r>
              <a:rPr lang="en-US" dirty="0"/>
              <a:t>Intro to SVG Part 3:</a:t>
            </a:r>
            <a:br>
              <a:rPr lang="en-US" dirty="0"/>
            </a:br>
            <a:r>
              <a:rPr lang="en-US" dirty="0"/>
              <a:t>Introducing paths</a:t>
            </a:r>
          </a:p>
        </p:txBody>
      </p:sp>
      <p:pic>
        <p:nvPicPr>
          <p:cNvPr id="5" name="Picture 4">
            <a:extLst>
              <a:ext uri="{FF2B5EF4-FFF2-40B4-BE49-F238E27FC236}">
                <a16:creationId xmlns:a16="http://schemas.microsoft.com/office/drawing/2014/main" id="{0CFC57B4-8FAF-0E8C-BD1F-EE88925FA4FA}"/>
              </a:ext>
            </a:extLst>
          </p:cNvPr>
          <p:cNvPicPr>
            <a:picLocks noChangeAspect="1"/>
          </p:cNvPicPr>
          <p:nvPr/>
        </p:nvPicPr>
        <p:blipFill>
          <a:blip r:embed="rId3"/>
          <a:srcRect l="12667" r="33508"/>
          <a:stretch>
            <a:fillRect/>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F9AE-5AA0-AAD6-415F-CED2E7719E54}"/>
              </a:ext>
            </a:extLst>
          </p:cNvPr>
          <p:cNvSpPr>
            <a:spLocks noGrp="1"/>
          </p:cNvSpPr>
          <p:nvPr>
            <p:ph type="title"/>
          </p:nvPr>
        </p:nvSpPr>
        <p:spPr>
          <a:xfrm>
            <a:off x="5476874" y="1671639"/>
            <a:ext cx="5884027" cy="1204912"/>
          </a:xfrm>
        </p:spPr>
        <p:txBody>
          <a:bodyPr anchor="b">
            <a:normAutofit/>
          </a:bodyPr>
          <a:lstStyle/>
          <a:p>
            <a:r>
              <a:rPr lang="en-US" dirty="0"/>
              <a:t>Bezier curves</a:t>
            </a:r>
          </a:p>
        </p:txBody>
      </p:sp>
      <p:pic>
        <p:nvPicPr>
          <p:cNvPr id="9" name="Picture 8" descr="A red and blue magnet&#10;&#10;AI-generated content may be incorrect.">
            <a:extLst>
              <a:ext uri="{FF2B5EF4-FFF2-40B4-BE49-F238E27FC236}">
                <a16:creationId xmlns:a16="http://schemas.microsoft.com/office/drawing/2014/main" id="{39D018B9-A66E-4DE3-AFDE-FBB953835424}"/>
              </a:ext>
            </a:extLst>
          </p:cNvPr>
          <p:cNvPicPr>
            <a:picLocks noChangeAspect="1"/>
          </p:cNvPicPr>
          <p:nvPr/>
        </p:nvPicPr>
        <p:blipFill>
          <a:blip r:embed="rId3"/>
          <a:srcRect l="10139" r="10140" b="2"/>
          <a:stretch>
            <a:fillRect/>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4" name="Slide Number Placeholder 3">
            <a:extLst>
              <a:ext uri="{FF2B5EF4-FFF2-40B4-BE49-F238E27FC236}">
                <a16:creationId xmlns:a16="http://schemas.microsoft.com/office/drawing/2014/main" id="{5588BC4C-D5DE-1145-B317-3691CEBC0522}"/>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
        <p:nvSpPr>
          <p:cNvPr id="3" name="Content Placeholder 2">
            <a:extLst>
              <a:ext uri="{FF2B5EF4-FFF2-40B4-BE49-F238E27FC236}">
                <a16:creationId xmlns:a16="http://schemas.microsoft.com/office/drawing/2014/main" id="{61416E14-AD50-0ED3-D252-391DD59DAD01}"/>
              </a:ext>
            </a:extLst>
          </p:cNvPr>
          <p:cNvSpPr>
            <a:spLocks noGrp="1"/>
          </p:cNvSpPr>
          <p:nvPr>
            <p:ph sz="half" idx="14"/>
          </p:nvPr>
        </p:nvSpPr>
        <p:spPr>
          <a:xfrm>
            <a:off x="5453725" y="3660774"/>
            <a:ext cx="5907176" cy="2536826"/>
          </a:xfrm>
        </p:spPr>
        <p:txBody>
          <a:bodyPr>
            <a:normAutofit/>
          </a:bodyPr>
          <a:lstStyle/>
          <a:p>
            <a:pPr>
              <a:lnSpc>
                <a:spcPct val="90000"/>
              </a:lnSpc>
            </a:pPr>
            <a:r>
              <a:rPr lang="en-US" sz="1300" b="0" dirty="0"/>
              <a:t>In SVG, a </a:t>
            </a:r>
            <a:r>
              <a:rPr lang="en-US" sz="1300" b="0" dirty="0" err="1"/>
              <a:t>Bézier</a:t>
            </a:r>
            <a:r>
              <a:rPr lang="en-US" sz="1300" b="0" dirty="0"/>
              <a:t> curve is a smooth, curved line defined by a set of points. These points are not all on the curve itself; some act as "control points" that influence its shape.</a:t>
            </a:r>
          </a:p>
          <a:p>
            <a:pPr>
              <a:lnSpc>
                <a:spcPct val="90000"/>
              </a:lnSpc>
            </a:pPr>
            <a:r>
              <a:rPr lang="en-US" sz="1300" b="0" dirty="0"/>
              <a:t>There are two main types of points used to define a </a:t>
            </a:r>
            <a:r>
              <a:rPr lang="en-US" sz="1300" b="0" dirty="0" err="1"/>
              <a:t>Bézier</a:t>
            </a:r>
            <a:r>
              <a:rPr lang="en-US" sz="1300" b="0" dirty="0"/>
              <a:t> curve:</a:t>
            </a:r>
          </a:p>
          <a:p>
            <a:pPr>
              <a:lnSpc>
                <a:spcPct val="90000"/>
              </a:lnSpc>
            </a:pPr>
            <a:r>
              <a:rPr lang="en-US" sz="1300" b="1" dirty="0"/>
              <a:t>Anchor Points: </a:t>
            </a:r>
            <a:r>
              <a:rPr lang="en-US" sz="1300" b="0" dirty="0"/>
              <a:t>These are the start and end points of the curve. The curve will always pass directly through these points.</a:t>
            </a:r>
          </a:p>
          <a:p>
            <a:pPr>
              <a:lnSpc>
                <a:spcPct val="90000"/>
              </a:lnSpc>
            </a:pPr>
            <a:r>
              <a:rPr lang="en-US" sz="1300" b="1" dirty="0"/>
              <a:t>Control Points: </a:t>
            </a:r>
            <a:r>
              <a:rPr lang="en-US" sz="1300" b="0" dirty="0"/>
              <a:t>These are points that are not on the curve itself. They act like magnets, pulling the curve towards them and defining its shape, direction, and steepness. Think of them as handles you can pull to bend the line.</a:t>
            </a:r>
          </a:p>
        </p:txBody>
      </p:sp>
      <p:sp>
        <p:nvSpPr>
          <p:cNvPr id="7" name="AutoShape 4">
            <a:extLst>
              <a:ext uri="{FF2B5EF4-FFF2-40B4-BE49-F238E27FC236}">
                <a16:creationId xmlns:a16="http://schemas.microsoft.com/office/drawing/2014/main" id="{7714A53B-E174-C329-E001-57B580975C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162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C513-4D8D-02E8-182D-10FB0E4B6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88D88-DD80-12CB-0269-459658E7218D}"/>
              </a:ext>
            </a:extLst>
          </p:cNvPr>
          <p:cNvSpPr>
            <a:spLocks noGrp="1"/>
          </p:cNvSpPr>
          <p:nvPr>
            <p:ph type="title"/>
          </p:nvPr>
        </p:nvSpPr>
        <p:spPr>
          <a:xfrm>
            <a:off x="1322318" y="268361"/>
            <a:ext cx="7288282" cy="787554"/>
          </a:xfrm>
        </p:spPr>
        <p:txBody>
          <a:bodyPr/>
          <a:lstStyle/>
          <a:p>
            <a:r>
              <a:rPr lang="en-US" dirty="0"/>
              <a:t>Bezier curve Control Points</a:t>
            </a:r>
          </a:p>
        </p:txBody>
      </p:sp>
      <p:sp>
        <p:nvSpPr>
          <p:cNvPr id="3" name="Content Placeholder 2">
            <a:extLst>
              <a:ext uri="{FF2B5EF4-FFF2-40B4-BE49-F238E27FC236}">
                <a16:creationId xmlns:a16="http://schemas.microsoft.com/office/drawing/2014/main" id="{19D8C903-7BA1-4F80-A2C4-14ADA8C57936}"/>
              </a:ext>
            </a:extLst>
          </p:cNvPr>
          <p:cNvSpPr>
            <a:spLocks noGrp="1"/>
          </p:cNvSpPr>
          <p:nvPr>
            <p:ph sz="half" idx="2"/>
          </p:nvPr>
        </p:nvSpPr>
        <p:spPr>
          <a:xfrm>
            <a:off x="1322388" y="1382486"/>
            <a:ext cx="7288212" cy="4787643"/>
          </a:xfrm>
        </p:spPr>
        <p:txBody>
          <a:bodyPr>
            <a:normAutofit/>
          </a:bodyPr>
          <a:lstStyle/>
          <a:p>
            <a:r>
              <a:rPr lang="en-US" dirty="0"/>
              <a:t>How Control Points Work</a:t>
            </a:r>
          </a:p>
          <a:p>
            <a:r>
              <a:rPr lang="en-US" b="0" dirty="0"/>
              <a:t>The position of the control points determines the curve's tangent (the direction of the line as it leaves an anchor point) and its magnitude (how far the curve bends).</a:t>
            </a:r>
          </a:p>
          <a:p>
            <a:r>
              <a:rPr lang="en-US" b="0" dirty="0"/>
              <a:t>The line between an anchor point and its corresponding control point sets the initial direction of the curve.</a:t>
            </a:r>
          </a:p>
          <a:p>
            <a:r>
              <a:rPr lang="en-US" b="0" dirty="0"/>
              <a:t>The distance of the control point from the anchor point determines how much the curve bends. A control point further away creates a more pronounced, steeper curve.</a:t>
            </a:r>
          </a:p>
        </p:txBody>
      </p:sp>
      <p:sp>
        <p:nvSpPr>
          <p:cNvPr id="4" name="Slide Number Placeholder 3">
            <a:extLst>
              <a:ext uri="{FF2B5EF4-FFF2-40B4-BE49-F238E27FC236}">
                <a16:creationId xmlns:a16="http://schemas.microsoft.com/office/drawing/2014/main" id="{9B20200C-8E44-756C-27BB-617BAB4DD93E}"/>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364797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CF6E-6A6A-20DE-9856-6C4F4D35FC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1D61D-9C52-4093-4C84-A24410FDD2D7}"/>
              </a:ext>
            </a:extLst>
          </p:cNvPr>
          <p:cNvSpPr>
            <a:spLocks noGrp="1"/>
          </p:cNvSpPr>
          <p:nvPr>
            <p:ph type="title"/>
          </p:nvPr>
        </p:nvSpPr>
        <p:spPr>
          <a:xfrm>
            <a:off x="1322318" y="268361"/>
            <a:ext cx="7288282" cy="787554"/>
          </a:xfrm>
        </p:spPr>
        <p:txBody>
          <a:bodyPr>
            <a:normAutofit fontScale="90000"/>
          </a:bodyPr>
          <a:lstStyle/>
          <a:p>
            <a:r>
              <a:rPr lang="en-US" dirty="0"/>
              <a:t>Two Kinds of Bezier curves- Quadratic and Cubic</a:t>
            </a:r>
          </a:p>
        </p:txBody>
      </p:sp>
      <p:sp>
        <p:nvSpPr>
          <p:cNvPr id="3" name="Content Placeholder 2">
            <a:extLst>
              <a:ext uri="{FF2B5EF4-FFF2-40B4-BE49-F238E27FC236}">
                <a16:creationId xmlns:a16="http://schemas.microsoft.com/office/drawing/2014/main" id="{2F94CB88-BC0F-7655-5703-B7F665AD91C7}"/>
              </a:ext>
            </a:extLst>
          </p:cNvPr>
          <p:cNvSpPr>
            <a:spLocks noGrp="1"/>
          </p:cNvSpPr>
          <p:nvPr>
            <p:ph sz="half" idx="2"/>
          </p:nvPr>
        </p:nvSpPr>
        <p:spPr>
          <a:xfrm>
            <a:off x="1322388" y="1382486"/>
            <a:ext cx="7288212" cy="4787643"/>
          </a:xfrm>
        </p:spPr>
        <p:txBody>
          <a:bodyPr>
            <a:normAutofit/>
          </a:bodyPr>
          <a:lstStyle/>
          <a:p>
            <a:r>
              <a:rPr lang="en-US" b="0" dirty="0"/>
              <a:t>The defining difference between the two kinds of Bezier curves are in the number of control points that shape the curve. </a:t>
            </a:r>
          </a:p>
          <a:p>
            <a:pPr marL="285750" indent="-285750">
              <a:buFont typeface="Arial" panose="020B0604020202020204" pitchFamily="34" charset="0"/>
              <a:buChar char="•"/>
            </a:pPr>
            <a:r>
              <a:rPr lang="en-US" b="0" dirty="0"/>
              <a:t>A </a:t>
            </a:r>
            <a:r>
              <a:rPr lang="en-US" dirty="0"/>
              <a:t>Quadratic </a:t>
            </a:r>
            <a:r>
              <a:rPr lang="en-US" dirty="0" err="1"/>
              <a:t>Bézier</a:t>
            </a:r>
            <a:r>
              <a:rPr lang="en-US" dirty="0"/>
              <a:t> Curve</a:t>
            </a:r>
            <a:r>
              <a:rPr lang="en-US" b="0" dirty="0"/>
              <a:t> is defined by three points: a start point, an end point, and a single control point</a:t>
            </a:r>
          </a:p>
          <a:p>
            <a:pPr marL="285750" indent="-285750">
              <a:buFont typeface="Arial" panose="020B0604020202020204" pitchFamily="34" charset="0"/>
              <a:buChar char="•"/>
            </a:pPr>
            <a:r>
              <a:rPr lang="en-US" b="0" dirty="0"/>
              <a:t>A </a:t>
            </a:r>
            <a:r>
              <a:rPr lang="en-US" dirty="0"/>
              <a:t>Cubic </a:t>
            </a:r>
            <a:r>
              <a:rPr lang="en-US" dirty="0" err="1"/>
              <a:t>Bézier</a:t>
            </a:r>
            <a:r>
              <a:rPr lang="en-US" dirty="0"/>
              <a:t> Curve</a:t>
            </a:r>
            <a:r>
              <a:rPr lang="en-US" b="0" dirty="0"/>
              <a:t> is more complex, defined by four points: a start point, an end point, and two control points</a:t>
            </a:r>
          </a:p>
        </p:txBody>
      </p:sp>
      <p:sp>
        <p:nvSpPr>
          <p:cNvPr id="4" name="Slide Number Placeholder 3">
            <a:extLst>
              <a:ext uri="{FF2B5EF4-FFF2-40B4-BE49-F238E27FC236}">
                <a16:creationId xmlns:a16="http://schemas.microsoft.com/office/drawing/2014/main" id="{BE692AF3-B18F-14C2-6CDD-FCE78CF2FEB3}"/>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84757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F345-100C-88C0-4712-AC44E97B2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45FBF8-916D-F881-B13C-98C39750DF85}"/>
              </a:ext>
            </a:extLst>
          </p:cNvPr>
          <p:cNvSpPr>
            <a:spLocks noGrp="1"/>
          </p:cNvSpPr>
          <p:nvPr>
            <p:ph type="title"/>
          </p:nvPr>
        </p:nvSpPr>
        <p:spPr>
          <a:xfrm>
            <a:off x="1322318" y="268360"/>
            <a:ext cx="7288282" cy="2121177"/>
          </a:xfrm>
        </p:spPr>
        <p:txBody>
          <a:bodyPr anchor="b">
            <a:normAutofit/>
          </a:bodyPr>
          <a:lstStyle/>
          <a:p>
            <a:r>
              <a:rPr lang="en-US" dirty="0"/>
              <a:t>Control points (cubic)</a:t>
            </a:r>
          </a:p>
        </p:txBody>
      </p:sp>
      <p:pic>
        <p:nvPicPr>
          <p:cNvPr id="2" name="control-points">
            <a:hlinkClick r:id="" action="ppaction://media"/>
            <a:extLst>
              <a:ext uri="{FF2B5EF4-FFF2-40B4-BE49-F238E27FC236}">
                <a16:creationId xmlns:a16="http://schemas.microsoft.com/office/drawing/2014/main" id="{84537290-D046-A6CF-6D2F-4F86B2FA9E7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1322318" y="2705928"/>
            <a:ext cx="5799237" cy="3407051"/>
          </a:xfrm>
          <a:noFill/>
        </p:spPr>
      </p:pic>
      <p:sp>
        <p:nvSpPr>
          <p:cNvPr id="5" name="Slide Number Placeholder 4">
            <a:extLst>
              <a:ext uri="{FF2B5EF4-FFF2-40B4-BE49-F238E27FC236}">
                <a16:creationId xmlns:a16="http://schemas.microsoft.com/office/drawing/2014/main" id="{A3AFF502-D6E9-0CD5-27E2-8F3E3DA8BEBF}"/>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13</a:t>
            </a:fld>
            <a:endParaRPr lang="en-US"/>
          </a:p>
        </p:txBody>
      </p:sp>
      <p:sp>
        <p:nvSpPr>
          <p:cNvPr id="7" name="TextBox 6">
            <a:extLst>
              <a:ext uri="{FF2B5EF4-FFF2-40B4-BE49-F238E27FC236}">
                <a16:creationId xmlns:a16="http://schemas.microsoft.com/office/drawing/2014/main" id="{D40275F7-DFB4-E5DC-BEDF-6ECF23F5845D}"/>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863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F345-100C-88C0-4712-AC44E97B2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45FBF8-916D-F881-B13C-98C39750DF85}"/>
              </a:ext>
            </a:extLst>
          </p:cNvPr>
          <p:cNvSpPr>
            <a:spLocks noGrp="1"/>
          </p:cNvSpPr>
          <p:nvPr>
            <p:ph type="title"/>
          </p:nvPr>
        </p:nvSpPr>
        <p:spPr>
          <a:xfrm>
            <a:off x="1322318" y="268360"/>
            <a:ext cx="7288282" cy="2121177"/>
          </a:xfrm>
        </p:spPr>
        <p:txBody>
          <a:bodyPr anchor="b">
            <a:normAutofit/>
          </a:bodyPr>
          <a:lstStyle/>
          <a:p>
            <a:r>
              <a:rPr lang="en-US" dirty="0"/>
              <a:t>Control points (quadratic)</a:t>
            </a:r>
          </a:p>
        </p:txBody>
      </p:sp>
      <p:sp>
        <p:nvSpPr>
          <p:cNvPr id="5" name="Slide Number Placeholder 4">
            <a:extLst>
              <a:ext uri="{FF2B5EF4-FFF2-40B4-BE49-F238E27FC236}">
                <a16:creationId xmlns:a16="http://schemas.microsoft.com/office/drawing/2014/main" id="{A3AFF502-D6E9-0CD5-27E2-8F3E3DA8BEBF}"/>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14</a:t>
            </a:fld>
            <a:endParaRPr lang="en-US"/>
          </a:p>
        </p:txBody>
      </p:sp>
      <p:sp>
        <p:nvSpPr>
          <p:cNvPr id="7" name="TextBox 6">
            <a:extLst>
              <a:ext uri="{FF2B5EF4-FFF2-40B4-BE49-F238E27FC236}">
                <a16:creationId xmlns:a16="http://schemas.microsoft.com/office/drawing/2014/main" id="{D40275F7-DFB4-E5DC-BEDF-6ECF23F5845D}"/>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8" name="control-points-quadratic">
            <a:hlinkClick r:id="" action="ppaction://media"/>
            <a:extLst>
              <a:ext uri="{FF2B5EF4-FFF2-40B4-BE49-F238E27FC236}">
                <a16:creationId xmlns:a16="http://schemas.microsoft.com/office/drawing/2014/main" id="{755BB611-2D50-7F8C-CE77-CCD9C356CCE7}"/>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2016125" y="2763838"/>
            <a:ext cx="5900738" cy="3406775"/>
          </a:xfrm>
        </p:spPr>
      </p:pic>
    </p:spTree>
    <p:extLst>
      <p:ext uri="{BB962C8B-B14F-4D97-AF65-F5344CB8AC3E}">
        <p14:creationId xmlns:p14="http://schemas.microsoft.com/office/powerpoint/2010/main" val="354128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6D08-D01C-251B-DB14-0EB60EC221B0}"/>
              </a:ext>
            </a:extLst>
          </p:cNvPr>
          <p:cNvSpPr>
            <a:spLocks noGrp="1"/>
          </p:cNvSpPr>
          <p:nvPr>
            <p:ph type="ctrTitle"/>
          </p:nvPr>
        </p:nvSpPr>
        <p:spPr/>
        <p:txBody>
          <a:bodyPr/>
          <a:lstStyle/>
          <a:p>
            <a:r>
              <a:rPr lang="en-US" dirty="0"/>
              <a:t>The path API</a:t>
            </a:r>
          </a:p>
        </p:txBody>
      </p:sp>
    </p:spTree>
    <p:extLst>
      <p:ext uri="{BB962C8B-B14F-4D97-AF65-F5344CB8AC3E}">
        <p14:creationId xmlns:p14="http://schemas.microsoft.com/office/powerpoint/2010/main" val="288003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FF55A-426C-7EBF-8FD5-6129514A1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65E77-9A01-5A00-DCF4-C2555540CB0E}"/>
              </a:ext>
            </a:extLst>
          </p:cNvPr>
          <p:cNvSpPr>
            <a:spLocks noGrp="1"/>
          </p:cNvSpPr>
          <p:nvPr>
            <p:ph type="title"/>
          </p:nvPr>
        </p:nvSpPr>
        <p:spPr>
          <a:xfrm>
            <a:off x="1322318" y="268361"/>
            <a:ext cx="7288282" cy="787554"/>
          </a:xfrm>
        </p:spPr>
        <p:txBody>
          <a:bodyPr/>
          <a:lstStyle/>
          <a:p>
            <a:r>
              <a:rPr lang="en-US" dirty="0"/>
              <a:t>Command instructions</a:t>
            </a:r>
          </a:p>
        </p:txBody>
      </p:sp>
      <p:sp>
        <p:nvSpPr>
          <p:cNvPr id="3" name="Content Placeholder 2">
            <a:extLst>
              <a:ext uri="{FF2B5EF4-FFF2-40B4-BE49-F238E27FC236}">
                <a16:creationId xmlns:a16="http://schemas.microsoft.com/office/drawing/2014/main" id="{7D10620A-DF9C-399F-6343-C99D2EB06C16}"/>
              </a:ext>
            </a:extLst>
          </p:cNvPr>
          <p:cNvSpPr>
            <a:spLocks noGrp="1"/>
          </p:cNvSpPr>
          <p:nvPr>
            <p:ph sz="half" idx="2"/>
          </p:nvPr>
        </p:nvSpPr>
        <p:spPr>
          <a:xfrm>
            <a:off x="1322388" y="1382486"/>
            <a:ext cx="7288212" cy="4787643"/>
          </a:xfrm>
        </p:spPr>
        <p:txBody>
          <a:bodyPr>
            <a:normAutofit/>
          </a:bodyPr>
          <a:lstStyle/>
          <a:p>
            <a:r>
              <a:rPr lang="en-US" b="0" dirty="0"/>
              <a:t>A key concept to remember is that each command comes in two forms:</a:t>
            </a:r>
          </a:p>
          <a:p>
            <a:r>
              <a:rPr lang="en-US" dirty="0"/>
              <a:t>Uppercase</a:t>
            </a:r>
            <a:r>
              <a:rPr lang="en-US" b="0" dirty="0"/>
              <a:t> (e.g., L): Uses absolute coordinates, meaning the points are positioned relative to the SVG canvas's origin (0, 0).</a:t>
            </a:r>
          </a:p>
          <a:p>
            <a:r>
              <a:rPr lang="en-US" dirty="0"/>
              <a:t>Lowercase</a:t>
            </a:r>
            <a:r>
              <a:rPr lang="en-US" b="0" dirty="0"/>
              <a:t> (e.g., l): Uses relative coordinates, meaning the points are positioned relative to the </a:t>
            </a:r>
            <a:r>
              <a:rPr lang="en-US" b="0" i="1" dirty="0"/>
              <a:t>previous point</a:t>
            </a:r>
            <a:r>
              <a:rPr lang="en-US" b="0" dirty="0"/>
              <a:t> in the path.</a:t>
            </a:r>
          </a:p>
          <a:p>
            <a:br>
              <a:rPr lang="en-US" b="0" dirty="0"/>
            </a:br>
            <a:endParaRPr lang="en-US" b="0" dirty="0"/>
          </a:p>
        </p:txBody>
      </p:sp>
      <p:sp>
        <p:nvSpPr>
          <p:cNvPr id="4" name="Slide Number Placeholder 3">
            <a:extLst>
              <a:ext uri="{FF2B5EF4-FFF2-40B4-BE49-F238E27FC236}">
                <a16:creationId xmlns:a16="http://schemas.microsoft.com/office/drawing/2014/main" id="{266055AC-3305-B2E3-C1AE-C9783CC74DC1}"/>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1517275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3C5C-4F8A-D915-E538-15FD37D10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4739E-0E8F-0AD0-24A7-7AC5A27E2605}"/>
              </a:ext>
            </a:extLst>
          </p:cNvPr>
          <p:cNvSpPr>
            <a:spLocks noGrp="1"/>
          </p:cNvSpPr>
          <p:nvPr>
            <p:ph type="title"/>
          </p:nvPr>
        </p:nvSpPr>
        <p:spPr>
          <a:xfrm>
            <a:off x="1322318" y="268361"/>
            <a:ext cx="7288282" cy="787554"/>
          </a:xfrm>
        </p:spPr>
        <p:txBody>
          <a:bodyPr/>
          <a:lstStyle/>
          <a:p>
            <a:r>
              <a:rPr lang="en-US" dirty="0"/>
              <a:t>Command instructions - MOVETO</a:t>
            </a:r>
          </a:p>
        </p:txBody>
      </p:sp>
      <p:sp>
        <p:nvSpPr>
          <p:cNvPr id="3" name="Content Placeholder 2">
            <a:extLst>
              <a:ext uri="{FF2B5EF4-FFF2-40B4-BE49-F238E27FC236}">
                <a16:creationId xmlns:a16="http://schemas.microsoft.com/office/drawing/2014/main" id="{0D7246EC-7612-50F9-C8E4-C1DD952927F0}"/>
              </a:ext>
            </a:extLst>
          </p:cNvPr>
          <p:cNvSpPr>
            <a:spLocks noGrp="1"/>
          </p:cNvSpPr>
          <p:nvPr>
            <p:ph sz="half" idx="2"/>
          </p:nvPr>
        </p:nvSpPr>
        <p:spPr>
          <a:xfrm>
            <a:off x="1322388" y="1382486"/>
            <a:ext cx="7288212" cy="4787643"/>
          </a:xfrm>
        </p:spPr>
        <p:txBody>
          <a:bodyPr>
            <a:normAutofit/>
          </a:bodyPr>
          <a:lstStyle/>
          <a:p>
            <a:r>
              <a:rPr lang="en-US" b="0" dirty="0"/>
              <a:t>This command moves the "pen" to a new location without drawing a line. It's used to start a new </a:t>
            </a:r>
            <a:r>
              <a:rPr lang="en-US" b="0" dirty="0" err="1"/>
              <a:t>subpath</a:t>
            </a:r>
            <a:r>
              <a:rPr lang="en-US" b="0" dirty="0"/>
              <a:t>.</a:t>
            </a:r>
          </a:p>
          <a:p>
            <a:pPr lvl="1"/>
            <a:r>
              <a:rPr lang="en-US" b="1" dirty="0"/>
              <a:t>M</a:t>
            </a:r>
            <a:r>
              <a:rPr lang="en-US" dirty="0"/>
              <a:t> (Absolute): Move to the coordinate (x, y).</a:t>
            </a:r>
          </a:p>
          <a:p>
            <a:pPr lvl="1"/>
            <a:r>
              <a:rPr lang="en-US" b="1" dirty="0"/>
              <a:t>m</a:t>
            </a:r>
            <a:r>
              <a:rPr lang="en-US" dirty="0"/>
              <a:t> (Relative): Move by x horizontally and y vertically from the current position.</a:t>
            </a:r>
          </a:p>
          <a:p>
            <a:br>
              <a:rPr lang="en-US" b="0" dirty="0"/>
            </a:br>
            <a:endParaRPr lang="en-US" b="0" dirty="0"/>
          </a:p>
        </p:txBody>
      </p:sp>
      <p:sp>
        <p:nvSpPr>
          <p:cNvPr id="4" name="Slide Number Placeholder 3">
            <a:extLst>
              <a:ext uri="{FF2B5EF4-FFF2-40B4-BE49-F238E27FC236}">
                <a16:creationId xmlns:a16="http://schemas.microsoft.com/office/drawing/2014/main" id="{EB14AA2C-B554-C99A-9E73-7D63367262FC}"/>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7426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B0D6F-2F63-9190-0094-27A8C2141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78975-9AC8-C668-BC03-D9ED9E242D9B}"/>
              </a:ext>
            </a:extLst>
          </p:cNvPr>
          <p:cNvSpPr>
            <a:spLocks noGrp="1"/>
          </p:cNvSpPr>
          <p:nvPr>
            <p:ph type="title"/>
          </p:nvPr>
        </p:nvSpPr>
        <p:spPr>
          <a:xfrm>
            <a:off x="1322318" y="268361"/>
            <a:ext cx="7288282" cy="787554"/>
          </a:xfrm>
        </p:spPr>
        <p:txBody>
          <a:bodyPr/>
          <a:lstStyle/>
          <a:p>
            <a:r>
              <a:rPr lang="en-US" dirty="0"/>
              <a:t>Command instructions - LINETO</a:t>
            </a:r>
          </a:p>
        </p:txBody>
      </p:sp>
      <p:sp>
        <p:nvSpPr>
          <p:cNvPr id="3" name="Content Placeholder 2">
            <a:extLst>
              <a:ext uri="{FF2B5EF4-FFF2-40B4-BE49-F238E27FC236}">
                <a16:creationId xmlns:a16="http://schemas.microsoft.com/office/drawing/2014/main" id="{4C6E6092-923A-948F-0618-66BE68226D54}"/>
              </a:ext>
            </a:extLst>
          </p:cNvPr>
          <p:cNvSpPr>
            <a:spLocks noGrp="1"/>
          </p:cNvSpPr>
          <p:nvPr>
            <p:ph sz="half" idx="2"/>
          </p:nvPr>
        </p:nvSpPr>
        <p:spPr>
          <a:xfrm>
            <a:off x="1322388" y="1382486"/>
            <a:ext cx="7288212" cy="4787643"/>
          </a:xfrm>
        </p:spPr>
        <p:txBody>
          <a:bodyPr>
            <a:normAutofit fontScale="92500" lnSpcReduction="20000"/>
          </a:bodyPr>
          <a:lstStyle/>
          <a:p>
            <a:br>
              <a:rPr lang="en-US" dirty="0"/>
            </a:br>
            <a:r>
              <a:rPr lang="en-US" b="0" dirty="0"/>
              <a:t>These commands draw straight lines from the current position to a new position.</a:t>
            </a:r>
          </a:p>
          <a:p>
            <a:r>
              <a:rPr lang="en-US" dirty="0"/>
              <a:t>L(</a:t>
            </a:r>
            <a:r>
              <a:rPr lang="en-US" dirty="0" err="1"/>
              <a:t>ineTo</a:t>
            </a:r>
            <a:r>
              <a:rPr lang="en-US" dirty="0"/>
              <a:t>)</a:t>
            </a:r>
          </a:p>
          <a:p>
            <a:pPr lvl="1"/>
            <a:r>
              <a:rPr lang="en-US" b="1" dirty="0"/>
              <a:t>L</a:t>
            </a:r>
            <a:r>
              <a:rPr lang="en-US" dirty="0"/>
              <a:t> (Absolute): Draw a line to the coordinate (x, y).</a:t>
            </a:r>
          </a:p>
          <a:p>
            <a:pPr lvl="1"/>
            <a:r>
              <a:rPr lang="en-US" b="1" dirty="0"/>
              <a:t>l</a:t>
            </a:r>
            <a:r>
              <a:rPr lang="en-US" dirty="0"/>
              <a:t> (Relative): Draw a line from the current point to a point x and y away.</a:t>
            </a:r>
          </a:p>
          <a:p>
            <a:r>
              <a:rPr lang="en-US" dirty="0"/>
              <a:t>H(</a:t>
            </a:r>
            <a:r>
              <a:rPr lang="en-US" dirty="0" err="1"/>
              <a:t>orizontal</a:t>
            </a:r>
            <a:r>
              <a:rPr lang="en-US" dirty="0"/>
              <a:t> </a:t>
            </a:r>
            <a:r>
              <a:rPr lang="en-US" dirty="0" err="1"/>
              <a:t>Lineto</a:t>
            </a:r>
            <a:r>
              <a:rPr lang="en-US" dirty="0"/>
              <a:t>)</a:t>
            </a:r>
          </a:p>
          <a:p>
            <a:pPr lvl="1"/>
            <a:r>
              <a:rPr lang="en-US" b="1" dirty="0"/>
              <a:t>H</a:t>
            </a:r>
            <a:r>
              <a:rPr lang="en-US" dirty="0"/>
              <a:t> (Absolute): Draw a horizontal line to the x-coordinate x.</a:t>
            </a:r>
          </a:p>
          <a:p>
            <a:pPr lvl="1"/>
            <a:r>
              <a:rPr lang="en-US" b="1" dirty="0"/>
              <a:t>h</a:t>
            </a:r>
            <a:r>
              <a:rPr lang="en-US" dirty="0"/>
              <a:t> (Relative): Draw a horizontal line dx long.</a:t>
            </a:r>
          </a:p>
          <a:p>
            <a:r>
              <a:rPr lang="en-US" dirty="0"/>
              <a:t>V(</a:t>
            </a:r>
            <a:r>
              <a:rPr lang="en-US" dirty="0" err="1"/>
              <a:t>ertical</a:t>
            </a:r>
            <a:r>
              <a:rPr lang="en-US" dirty="0"/>
              <a:t> </a:t>
            </a:r>
            <a:r>
              <a:rPr lang="en-US" dirty="0" err="1"/>
              <a:t>Lineto</a:t>
            </a:r>
            <a:r>
              <a:rPr lang="en-US" dirty="0"/>
              <a:t>)</a:t>
            </a:r>
          </a:p>
          <a:p>
            <a:pPr lvl="1"/>
            <a:r>
              <a:rPr lang="en-US" b="1" dirty="0"/>
              <a:t>V</a:t>
            </a:r>
            <a:r>
              <a:rPr lang="en-US" dirty="0"/>
              <a:t> (Absolute): Draw a vertical line to the y-coordinate y.</a:t>
            </a:r>
          </a:p>
          <a:p>
            <a:pPr lvl="1"/>
            <a:r>
              <a:rPr lang="en-US" b="1" dirty="0"/>
              <a:t>v</a:t>
            </a:r>
            <a:r>
              <a:rPr lang="en-US" dirty="0"/>
              <a:t> (Relative): Draw a vertical line </a:t>
            </a:r>
            <a:r>
              <a:rPr lang="en-US" dirty="0" err="1"/>
              <a:t>dy</a:t>
            </a:r>
            <a:r>
              <a:rPr lang="en-US" dirty="0"/>
              <a:t> long.</a:t>
            </a:r>
          </a:p>
          <a:p>
            <a:br>
              <a:rPr lang="en-US" dirty="0"/>
            </a:br>
            <a:endParaRPr lang="en-US" dirty="0"/>
          </a:p>
        </p:txBody>
      </p:sp>
      <p:sp>
        <p:nvSpPr>
          <p:cNvPr id="4" name="Slide Number Placeholder 3">
            <a:extLst>
              <a:ext uri="{FF2B5EF4-FFF2-40B4-BE49-F238E27FC236}">
                <a16:creationId xmlns:a16="http://schemas.microsoft.com/office/drawing/2014/main" id="{4CC835CA-0479-39AF-C424-43EE15B06CC2}"/>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4046077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F1A85-6EBC-D66B-F5DE-143C57B56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80B71-5BC0-0CC5-633A-6966E7C66B61}"/>
              </a:ext>
            </a:extLst>
          </p:cNvPr>
          <p:cNvSpPr>
            <a:spLocks noGrp="1"/>
          </p:cNvSpPr>
          <p:nvPr>
            <p:ph type="title"/>
          </p:nvPr>
        </p:nvSpPr>
        <p:spPr>
          <a:xfrm>
            <a:off x="1322318" y="268361"/>
            <a:ext cx="7288282" cy="787554"/>
          </a:xfrm>
        </p:spPr>
        <p:txBody>
          <a:bodyPr/>
          <a:lstStyle/>
          <a:p>
            <a:r>
              <a:rPr lang="en-US" dirty="0"/>
              <a:t>Command instructions - </a:t>
            </a:r>
            <a:r>
              <a:rPr lang="en-US" dirty="0" err="1"/>
              <a:t>CurveTo</a:t>
            </a:r>
            <a:endParaRPr lang="en-US" dirty="0"/>
          </a:p>
        </p:txBody>
      </p:sp>
      <p:sp>
        <p:nvSpPr>
          <p:cNvPr id="3" name="Content Placeholder 2">
            <a:extLst>
              <a:ext uri="{FF2B5EF4-FFF2-40B4-BE49-F238E27FC236}">
                <a16:creationId xmlns:a16="http://schemas.microsoft.com/office/drawing/2014/main" id="{A67E93CE-03F9-759D-96EA-C664F75EE4DD}"/>
              </a:ext>
            </a:extLst>
          </p:cNvPr>
          <p:cNvSpPr>
            <a:spLocks noGrp="1"/>
          </p:cNvSpPr>
          <p:nvPr>
            <p:ph sz="half" idx="2"/>
          </p:nvPr>
        </p:nvSpPr>
        <p:spPr>
          <a:xfrm>
            <a:off x="1322388" y="1382486"/>
            <a:ext cx="7288212" cy="4787643"/>
          </a:xfrm>
        </p:spPr>
        <p:txBody>
          <a:bodyPr>
            <a:normAutofit fontScale="85000" lnSpcReduction="10000"/>
          </a:bodyPr>
          <a:lstStyle/>
          <a:p>
            <a:br>
              <a:rPr lang="en-US" dirty="0"/>
            </a:br>
            <a:r>
              <a:rPr lang="en-US" dirty="0" err="1"/>
              <a:t>Curveto</a:t>
            </a:r>
            <a:r>
              <a:rPr lang="en-US" dirty="0"/>
              <a:t> (</a:t>
            </a:r>
            <a:r>
              <a:rPr lang="en-US" dirty="0" err="1"/>
              <a:t>Bézier</a:t>
            </a:r>
            <a:r>
              <a:rPr lang="en-US" dirty="0"/>
              <a:t> Curves)</a:t>
            </a:r>
          </a:p>
          <a:p>
            <a:r>
              <a:rPr lang="en-US" dirty="0"/>
              <a:t>These commands draw various types of </a:t>
            </a:r>
            <a:r>
              <a:rPr lang="en-US" dirty="0" err="1"/>
              <a:t>Bézier</a:t>
            </a:r>
            <a:r>
              <a:rPr lang="en-US" dirty="0"/>
              <a:t> curves.</a:t>
            </a:r>
          </a:p>
          <a:p>
            <a:r>
              <a:rPr lang="en-US" dirty="0"/>
              <a:t>C (Cubic </a:t>
            </a:r>
            <a:r>
              <a:rPr lang="en-US" dirty="0" err="1"/>
              <a:t>Bézier</a:t>
            </a:r>
            <a:r>
              <a:rPr lang="en-US" dirty="0"/>
              <a:t>)</a:t>
            </a:r>
          </a:p>
          <a:p>
            <a:pPr lvl="1"/>
            <a:r>
              <a:rPr lang="en-US" dirty="0"/>
              <a:t>Draws a curve to (x, y) using (x1, y1) as the control point for the start of the curve and (x2, y2) as the control point for the end.</a:t>
            </a:r>
          </a:p>
          <a:p>
            <a:r>
              <a:rPr lang="en-US" dirty="0"/>
              <a:t>S (Smooth Cubic </a:t>
            </a:r>
            <a:r>
              <a:rPr lang="en-US" dirty="0" err="1"/>
              <a:t>Bézier</a:t>
            </a:r>
            <a:r>
              <a:rPr lang="en-US" dirty="0"/>
              <a:t>)</a:t>
            </a:r>
          </a:p>
          <a:p>
            <a:pPr lvl="1"/>
            <a:r>
              <a:rPr lang="en-US" dirty="0"/>
              <a:t>A shortcut for stringing cubic curves together. It assumes the first control point is a reflection of the last control point used in the previous C or S command. (x2, y2) is the second control point, and (x, y) is the end point.</a:t>
            </a:r>
          </a:p>
          <a:p>
            <a:r>
              <a:rPr lang="en-US" dirty="0"/>
              <a:t>Q (Quadratic </a:t>
            </a:r>
            <a:r>
              <a:rPr lang="en-US" dirty="0" err="1"/>
              <a:t>Bézier</a:t>
            </a:r>
            <a:r>
              <a:rPr lang="en-US" dirty="0"/>
              <a:t>)</a:t>
            </a:r>
          </a:p>
          <a:p>
            <a:pPr lvl="1"/>
            <a:r>
              <a:rPr lang="en-US" dirty="0"/>
              <a:t>Draws a simpler curve to (x, y) using only one control point at (x1, y1).</a:t>
            </a:r>
          </a:p>
          <a:p>
            <a:r>
              <a:rPr lang="en-US" dirty="0"/>
              <a:t>T (Smooth Quadratic </a:t>
            </a:r>
            <a:r>
              <a:rPr lang="en-US" dirty="0" err="1"/>
              <a:t>Bézier</a:t>
            </a:r>
            <a:r>
              <a:rPr lang="en-US" dirty="0"/>
              <a:t>)</a:t>
            </a:r>
          </a:p>
          <a:p>
            <a:pPr lvl="1"/>
            <a:r>
              <a:rPr lang="en-US" dirty="0"/>
              <a:t>A shortcut for stringing quadratic curves together. It assumes the control point is a reflection of the control point from the previous Q or T command.</a:t>
            </a:r>
          </a:p>
        </p:txBody>
      </p:sp>
      <p:sp>
        <p:nvSpPr>
          <p:cNvPr id="4" name="Slide Number Placeholder 3">
            <a:extLst>
              <a:ext uri="{FF2B5EF4-FFF2-40B4-BE49-F238E27FC236}">
                <a16:creationId xmlns:a16="http://schemas.microsoft.com/office/drawing/2014/main" id="{190C9501-064B-E593-CB87-C1B780A5A97A}"/>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505277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37192"/>
            <a:ext cx="5655197" cy="1997867"/>
          </a:xfrm>
        </p:spPr>
        <p:txBody>
          <a:bodyPr anchor="b">
            <a:normAutofit/>
          </a:bodyPr>
          <a:lstStyle/>
          <a:p>
            <a:r>
              <a:rPr lang="en-US" dirty="0"/>
              <a:t>Rob Larsen</a:t>
            </a:r>
          </a:p>
        </p:txBody>
      </p:sp>
      <p:sp>
        <p:nvSpPr>
          <p:cNvPr id="1031" name="Text Placeholder 2">
            <a:extLst>
              <a:ext uri="{FF2B5EF4-FFF2-40B4-BE49-F238E27FC236}">
                <a16:creationId xmlns:a16="http://schemas.microsoft.com/office/drawing/2014/main" id="{BE4EFEEA-EA9D-AF37-85BB-CA4F3CDECA7B}"/>
              </a:ext>
            </a:extLst>
          </p:cNvPr>
          <p:cNvSpPr>
            <a:spLocks noGrp="1"/>
          </p:cNvSpPr>
          <p:nvPr>
            <p:ph type="body" idx="1"/>
          </p:nvPr>
        </p:nvSpPr>
        <p:spPr>
          <a:xfrm>
            <a:off x="838200" y="2705177"/>
            <a:ext cx="5733772" cy="448990"/>
          </a:xfrm>
        </p:spPr>
        <p:txBody>
          <a:bodyPr/>
          <a:lstStyle/>
          <a:p>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8199" y="3154166"/>
            <a:ext cx="5733773" cy="3032733"/>
          </a:xfrm>
        </p:spPr>
        <p:txBody>
          <a:bodyPr>
            <a:normAutofit/>
          </a:bodyPr>
          <a:lstStyle/>
          <a:p>
            <a:pPr>
              <a:lnSpc>
                <a:spcPct val="90000"/>
              </a:lnSpc>
            </a:pPr>
            <a:r>
              <a:rPr lang="en-US" sz="1500" b="0" dirty="0"/>
              <a:t>Rob is an experienced front-end engineer, author and open-source contributor.</a:t>
            </a:r>
          </a:p>
          <a:p>
            <a:pPr>
              <a:lnSpc>
                <a:spcPct val="90000"/>
              </a:lnSpc>
            </a:pPr>
            <a:r>
              <a:rPr lang="en-US" sz="1500" b="0" dirty="0"/>
              <a:t>Rob is co-author of Professional jQuery, the author of Beginning HTML and CSS, the author of The Uncertain Web, from O’Reilly, the author of </a:t>
            </a:r>
            <a:r>
              <a:rPr lang="en-US" sz="1500" b="1" dirty="0"/>
              <a:t>Mastering SVG </a:t>
            </a:r>
            <a:r>
              <a:rPr lang="en-US" sz="1500" b="0" dirty="0"/>
              <a:t>and co-author of The HTML and CSS Workshop.</a:t>
            </a:r>
          </a:p>
          <a:p>
            <a:pPr>
              <a:lnSpc>
                <a:spcPct val="90000"/>
              </a:lnSpc>
            </a:pPr>
            <a:r>
              <a:rPr lang="en-US" sz="1500" b="0" dirty="0"/>
              <a:t>A long-time open-source contributor, Rob currently maintains HTML5-Boilerplate and administers the H5BP organization on GitHub.</a:t>
            </a:r>
          </a:p>
          <a:p>
            <a:pPr>
              <a:lnSpc>
                <a:spcPct val="90000"/>
              </a:lnSpc>
            </a:pPr>
            <a:endParaRPr lang="en-US" sz="1500" dirty="0"/>
          </a:p>
        </p:txBody>
      </p:sp>
      <p:sp>
        <p:nvSpPr>
          <p:cNvPr id="1033" name="Text Placeholder 4">
            <a:extLst>
              <a:ext uri="{FF2B5EF4-FFF2-40B4-BE49-F238E27FC236}">
                <a16:creationId xmlns:a16="http://schemas.microsoft.com/office/drawing/2014/main" id="{8E9C168F-A480-85B8-B5DE-6333185D68D6}"/>
              </a:ext>
            </a:extLst>
          </p:cNvPr>
          <p:cNvSpPr>
            <a:spLocks noGrp="1"/>
          </p:cNvSpPr>
          <p:nvPr>
            <p:ph type="body" sz="quarter" idx="3"/>
          </p:nvPr>
        </p:nvSpPr>
        <p:spPr>
          <a:xfrm>
            <a:off x="7887108" y="2705177"/>
            <a:ext cx="3943627" cy="448989"/>
          </a:xfrm>
        </p:spPr>
        <p:txBody>
          <a:bodyPr/>
          <a:lstStyle/>
          <a:p>
            <a:endParaRPr lang="en-US"/>
          </a:p>
        </p:txBody>
      </p:sp>
      <p:pic>
        <p:nvPicPr>
          <p:cNvPr id="1026" name="Picture 2">
            <a:extLst>
              <a:ext uri="{FF2B5EF4-FFF2-40B4-BE49-F238E27FC236}">
                <a16:creationId xmlns:a16="http://schemas.microsoft.com/office/drawing/2014/main" id="{A7293B03-792E-DA81-96F5-AC4E42B9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3872"/>
          <a:stretch>
            <a:fillRect/>
          </a:stretch>
        </p:blipFill>
        <p:spPr bwMode="auto">
          <a:xfrm>
            <a:off x="7887107" y="3164867"/>
            <a:ext cx="3943627" cy="3032733"/>
          </a:xfrm>
          <a:prstGeom prst="rect">
            <a:avLst/>
          </a:pr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What we’ve learned</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Key takeaways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6433458" cy="3032733"/>
          </a:xfrm>
        </p:spPr>
        <p:txBody>
          <a:bodyPr>
            <a:noAutofit/>
          </a:bodyPr>
          <a:lstStyle/>
          <a:p>
            <a:r>
              <a:rPr lang="en-US" dirty="0"/>
              <a:t>The</a:t>
            </a:r>
            <a:r>
              <a:rPr lang="en-US" dirty="0">
                <a:latin typeface="Consolas" panose="020B0609020204030204" pitchFamily="49" charset="0"/>
              </a:rPr>
              <a:t> &lt;path&gt;</a:t>
            </a:r>
            <a:r>
              <a:rPr lang="en-US" dirty="0"/>
              <a:t> element is the most important in SVG, allowing you to draw anything using vector commands.</a:t>
            </a:r>
          </a:p>
          <a:p>
            <a:r>
              <a:rPr lang="en-US" dirty="0"/>
              <a:t>Path instructions are passed into the </a:t>
            </a:r>
            <a:r>
              <a:rPr lang="en-US" dirty="0">
                <a:latin typeface="Consolas" panose="020B0609020204030204" pitchFamily="49" charset="0"/>
              </a:rPr>
              <a:t>d </a:t>
            </a:r>
            <a:r>
              <a:rPr lang="en-US" dirty="0"/>
              <a:t>attribute, which can be dense and difficult to read manually.</a:t>
            </a:r>
          </a:p>
          <a:p>
            <a:r>
              <a:rPr lang="en-US" dirty="0"/>
              <a:t>We can create shapes by using commands like M (Move), L (Line), and C (cubic </a:t>
            </a:r>
            <a:r>
              <a:rPr lang="en-US" dirty="0" err="1"/>
              <a:t>Bézier</a:t>
            </a:r>
            <a:r>
              <a:rPr lang="en-US" dirty="0"/>
              <a:t> curve).</a:t>
            </a:r>
          </a:p>
          <a:p>
            <a:r>
              <a:rPr lang="en-US" dirty="0"/>
              <a:t>Complex paths are typically generated by software or JavaScript, so understanding the syntax is important but you will generally use tools to generate paths</a:t>
            </a:r>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7"/>
            <a:ext cx="4179570" cy="898864"/>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2514601"/>
            <a:ext cx="5312228" cy="2850181"/>
          </a:xfrm>
        </p:spPr>
        <p:txBody>
          <a:bodyPr>
            <a:noAutofit/>
          </a:bodyPr>
          <a:lstStyle/>
          <a:p>
            <a:r>
              <a:rPr lang="en-US" dirty="0"/>
              <a:t>Rob Larsen</a:t>
            </a:r>
          </a:p>
          <a:p>
            <a:r>
              <a:rPr lang="en-US" sz="1600" dirty="0">
                <a:solidFill>
                  <a:srgbClr val="00B0F0"/>
                </a:solidFill>
                <a:hlinkClick r:id="rId3">
                  <a:extLst>
                    <a:ext uri="{A12FA001-AC4F-418D-AE19-62706E023703}">
                      <ahyp:hlinkClr xmlns:ahyp="http://schemas.microsoft.com/office/drawing/2018/hyperlinkcolor" val="tx"/>
                    </a:ext>
                  </a:extLst>
                </a:hlinkClick>
              </a:rPr>
              <a:t>https://htmlcssjavascript.com</a:t>
            </a:r>
            <a:endParaRPr lang="en-US" sz="1600" dirty="0">
              <a:solidFill>
                <a:srgbClr val="00B0F0"/>
              </a:solidFill>
            </a:endParaRPr>
          </a:p>
          <a:p>
            <a:r>
              <a:rPr lang="en-US" sz="1600" dirty="0">
                <a:solidFill>
                  <a:srgbClr val="00B0F0"/>
                </a:solidFill>
                <a:hlinkClick r:id="rId4">
                  <a:extLst>
                    <a:ext uri="{A12FA001-AC4F-418D-AE19-62706E023703}">
                      <ahyp:hlinkClr xmlns:ahyp="http://schemas.microsoft.com/office/drawing/2018/hyperlinkcolor" val="tx"/>
                    </a:ext>
                  </a:extLst>
                </a:hlinkClick>
              </a:rPr>
              <a:t>https://github.com/roblarsen</a:t>
            </a:r>
            <a:endParaRPr lang="en-US" sz="1600" dirty="0">
              <a:solidFill>
                <a:srgbClr val="00B0F0"/>
              </a:solidFill>
            </a:endParaRPr>
          </a:p>
          <a:p>
            <a:r>
              <a:rPr lang="en-US" sz="1600" dirty="0">
                <a:solidFill>
                  <a:srgbClr val="00B0F0"/>
                </a:solidFill>
                <a:hlinkClick r:id="rId5">
                  <a:extLst>
                    <a:ext uri="{A12FA001-AC4F-418D-AE19-62706E023703}">
                      <ahyp:hlinkClr xmlns:ahyp="http://schemas.microsoft.com/office/drawing/2018/hyperlinkcolor" val="tx"/>
                    </a:ext>
                  </a:extLst>
                </a:hlinkClick>
              </a:rPr>
              <a:t>https://www.linkedin.com/in/robreact/</a:t>
            </a:r>
            <a:endParaRPr lang="en-US" sz="1600" dirty="0">
              <a:solidFill>
                <a:srgbClr val="00B0F0"/>
              </a:solidFill>
            </a:endParaRPr>
          </a:p>
          <a:p>
            <a:r>
              <a:rPr lang="en-US" sz="1600" b="1" dirty="0"/>
              <a:t>Code and slides:</a:t>
            </a:r>
          </a:p>
          <a:p>
            <a:r>
              <a:rPr lang="en-US" sz="1600" b="1" dirty="0">
                <a:solidFill>
                  <a:srgbClr val="00B0F0"/>
                </a:solidFill>
                <a:hlinkClick r:id="rId6">
                  <a:extLst>
                    <a:ext uri="{A12FA001-AC4F-418D-AE19-62706E023703}">
                      <ahyp:hlinkClr xmlns:ahyp="http://schemas.microsoft.com/office/drawing/2018/hyperlinkcolor" val="tx"/>
                    </a:ext>
                  </a:extLst>
                </a:hlinkClick>
              </a:rPr>
              <a:t>https://github.com/roblarsen/introduction-to-svg</a:t>
            </a:r>
            <a:endParaRPr lang="en-US" sz="1600" b="1" dirty="0">
              <a:solidFill>
                <a:srgbClr val="00B0F0"/>
              </a:solidFill>
            </a:endParaRPr>
          </a:p>
          <a:p>
            <a:endParaRPr lang="en-US" b="1"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2121177"/>
          </a:xfrm>
        </p:spPr>
        <p:txBody>
          <a:bodyPr anchor="b">
            <a:normAutofit/>
          </a:bodyPr>
          <a:lstStyle/>
          <a:p>
            <a:r>
              <a:rPr lang="en-US" dirty="0"/>
              <a:t>What we’ll cover</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1322388" y="2763078"/>
            <a:ext cx="7288212" cy="3407051"/>
          </a:xfrm>
        </p:spPr>
        <p:txBody>
          <a:bodyPr>
            <a:normAutofit/>
          </a:bodyPr>
          <a:lstStyle/>
          <a:p>
            <a:pPr marL="285750" indent="-285750">
              <a:buFont typeface="Arial" panose="020B0604020202020204" pitchFamily="34" charset="0"/>
              <a:buChar char="•"/>
            </a:pPr>
            <a:r>
              <a:rPr lang="en-US" b="0" dirty="0"/>
              <a:t>What the </a:t>
            </a:r>
            <a:r>
              <a:rPr lang="en-US" b="0" dirty="0">
                <a:latin typeface="Consolas" panose="020B0609020204030204" pitchFamily="49" charset="0"/>
              </a:rPr>
              <a:t>&lt;path&gt; </a:t>
            </a:r>
            <a:r>
              <a:rPr lang="en-US" b="0" dirty="0"/>
              <a:t>element is and why it's the most important element in SVG.</a:t>
            </a:r>
          </a:p>
          <a:p>
            <a:pPr marL="285750" indent="-285750">
              <a:buFont typeface="Arial" panose="020B0604020202020204" pitchFamily="34" charset="0"/>
              <a:buChar char="•"/>
            </a:pPr>
            <a:r>
              <a:rPr lang="en-US" b="0" dirty="0"/>
              <a:t>How to read the commands in the powerful </a:t>
            </a:r>
            <a:r>
              <a:rPr lang="en-US" b="0" dirty="0">
                <a:latin typeface="Consolas" panose="020B0609020204030204" pitchFamily="49" charset="0"/>
              </a:rPr>
              <a:t>d</a:t>
            </a:r>
            <a:r>
              <a:rPr lang="en-US" b="0" dirty="0"/>
              <a:t> attribute</a:t>
            </a:r>
          </a:p>
          <a:p>
            <a:pPr marL="285750" indent="-285750">
              <a:buFont typeface="Arial" panose="020B0604020202020204" pitchFamily="34" charset="0"/>
              <a:buChar char="•"/>
            </a:pPr>
            <a:r>
              <a:rPr lang="en-US" b="0" dirty="0"/>
              <a:t>Key commands for moving, drawing lines, and creating curves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441918" y="3329790"/>
            <a:ext cx="5096939" cy="3200400"/>
          </a:xfrm>
        </p:spPr>
        <p:txBody>
          <a:bodyPr anchor="ctr">
            <a:normAutofit/>
          </a:bodyPr>
          <a:lstStyle/>
          <a:p>
            <a:r>
              <a:rPr lang="en-US" dirty="0"/>
              <a:t>The &lt;path&gt; element</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333500" y="1020445"/>
            <a:ext cx="3439222" cy="1325563"/>
          </a:xfrm>
        </p:spPr>
        <p:txBody>
          <a:bodyPr anchor="b">
            <a:normAutofit/>
          </a:bodyPr>
          <a:lstStyle/>
          <a:p>
            <a:r>
              <a:rPr lang="en-US" dirty="0" err="1"/>
              <a:t>PAth.svg</a:t>
            </a:r>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FF583645-4D86-C672-C608-F8B01EE51EE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DF97B35-A859-82E9-F8B5-1A0BA46BCDF2}"/>
              </a:ext>
            </a:extLst>
          </p:cNvPr>
          <p:cNvPicPr>
            <a:picLocks noChangeAspect="1"/>
          </p:cNvPicPr>
          <p:nvPr/>
        </p:nvPicPr>
        <p:blipFill>
          <a:blip r:embed="rId3"/>
          <a:stretch>
            <a:fillRect/>
          </a:stretch>
        </p:blipFill>
        <p:spPr>
          <a:xfrm>
            <a:off x="1322388" y="2535854"/>
            <a:ext cx="7788955" cy="349653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B5661-31B1-EF1E-05C5-7D021960B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318A-041E-A968-0E5C-DF8A5CBF78CC}"/>
              </a:ext>
            </a:extLst>
          </p:cNvPr>
          <p:cNvSpPr>
            <a:spLocks noGrp="1"/>
          </p:cNvSpPr>
          <p:nvPr>
            <p:ph type="title"/>
          </p:nvPr>
        </p:nvSpPr>
        <p:spPr>
          <a:xfrm>
            <a:off x="5476874" y="1671639"/>
            <a:ext cx="5884027" cy="1204912"/>
          </a:xfrm>
        </p:spPr>
        <p:txBody>
          <a:bodyPr anchor="b">
            <a:normAutofit/>
          </a:bodyPr>
          <a:lstStyle/>
          <a:p>
            <a:r>
              <a:rPr lang="en-US" dirty="0"/>
              <a:t>A Path you can Follow!</a:t>
            </a:r>
          </a:p>
        </p:txBody>
      </p:sp>
      <p:pic>
        <p:nvPicPr>
          <p:cNvPr id="6" name="Picture 5" descr="Wooden footpath leading to sand dunes">
            <a:extLst>
              <a:ext uri="{FF2B5EF4-FFF2-40B4-BE49-F238E27FC236}">
                <a16:creationId xmlns:a16="http://schemas.microsoft.com/office/drawing/2014/main" id="{8889B1E5-2962-99D8-0919-41FB4F303363}"/>
              </a:ext>
            </a:extLst>
          </p:cNvPr>
          <p:cNvPicPr>
            <a:picLocks noChangeAspect="1"/>
          </p:cNvPicPr>
          <p:nvPr/>
        </p:nvPicPr>
        <p:blipFill>
          <a:blip r:embed="rId3"/>
          <a:srcRect l="39063" r="7922" b="1"/>
          <a:stretch>
            <a:fillRect/>
          </a:stretch>
        </p:blipFill>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a:noFill/>
        </p:spPr>
      </p:pic>
      <p:sp>
        <p:nvSpPr>
          <p:cNvPr id="8" name="Slide Number Placeholder 3">
            <a:extLst>
              <a:ext uri="{FF2B5EF4-FFF2-40B4-BE49-F238E27FC236}">
                <a16:creationId xmlns:a16="http://schemas.microsoft.com/office/drawing/2014/main" id="{90D1F1CF-02DE-E7DF-47C4-A01AA08A275F}"/>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6</a:t>
            </a:fld>
            <a:endParaRPr lang="en-US"/>
          </a:p>
        </p:txBody>
      </p:sp>
      <p:sp>
        <p:nvSpPr>
          <p:cNvPr id="10" name="Content Placeholder 4">
            <a:extLst>
              <a:ext uri="{FF2B5EF4-FFF2-40B4-BE49-F238E27FC236}">
                <a16:creationId xmlns:a16="http://schemas.microsoft.com/office/drawing/2014/main" id="{63C17F7F-0DB6-54E5-576F-5E1EA75AE550}"/>
              </a:ext>
            </a:extLst>
          </p:cNvPr>
          <p:cNvSpPr>
            <a:spLocks noGrp="1"/>
          </p:cNvSpPr>
          <p:nvPr>
            <p:ph sz="half" idx="14"/>
          </p:nvPr>
        </p:nvSpPr>
        <p:spPr>
          <a:xfrm>
            <a:off x="5453725" y="3660774"/>
            <a:ext cx="5907176" cy="2536826"/>
          </a:xfrm>
        </p:spPr>
        <p:txBody>
          <a:bodyPr/>
          <a:lstStyle/>
          <a:p>
            <a:endParaRPr lang="en-US"/>
          </a:p>
        </p:txBody>
      </p:sp>
    </p:spTree>
    <p:extLst>
      <p:ext uri="{BB962C8B-B14F-4D97-AF65-F5344CB8AC3E}">
        <p14:creationId xmlns:p14="http://schemas.microsoft.com/office/powerpoint/2010/main" val="2224244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C3A7-47B8-BEF7-31B9-79866ABBB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3F92D-313D-7BED-2259-9423622E7783}"/>
              </a:ext>
            </a:extLst>
          </p:cNvPr>
          <p:cNvSpPr>
            <a:spLocks noGrp="1"/>
          </p:cNvSpPr>
          <p:nvPr>
            <p:ph type="title"/>
          </p:nvPr>
        </p:nvSpPr>
        <p:spPr>
          <a:xfrm>
            <a:off x="1333500" y="1020445"/>
            <a:ext cx="3439222" cy="1325563"/>
          </a:xfrm>
        </p:spPr>
        <p:txBody>
          <a:bodyPr anchor="b">
            <a:normAutofit/>
          </a:bodyPr>
          <a:lstStyle/>
          <a:p>
            <a:r>
              <a:rPr lang="en-US" dirty="0"/>
              <a:t>Simple-</a:t>
            </a:r>
            <a:r>
              <a:rPr lang="en-US" dirty="0" err="1"/>
              <a:t>path.svg</a:t>
            </a:r>
            <a:endParaRPr lang="en-US" dirty="0"/>
          </a:p>
        </p:txBody>
      </p:sp>
      <p:sp>
        <p:nvSpPr>
          <p:cNvPr id="5" name="Slide Number Placeholder 4">
            <a:extLst>
              <a:ext uri="{FF2B5EF4-FFF2-40B4-BE49-F238E27FC236}">
                <a16:creationId xmlns:a16="http://schemas.microsoft.com/office/drawing/2014/main" id="{2E2A2A51-B397-52A5-24F9-11C84BABC92C}"/>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7153446-EB35-A106-21C9-D4467682B78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C92D3B72-AFFC-4CA8-72DA-4092C4EA2FAC}"/>
              </a:ext>
            </a:extLst>
          </p:cNvPr>
          <p:cNvPicPr>
            <a:picLocks noChangeAspect="1"/>
          </p:cNvPicPr>
          <p:nvPr/>
        </p:nvPicPr>
        <p:blipFill>
          <a:blip r:embed="rId3"/>
          <a:stretch>
            <a:fillRect/>
          </a:stretch>
        </p:blipFill>
        <p:spPr>
          <a:xfrm>
            <a:off x="1179047" y="2686012"/>
            <a:ext cx="7720622" cy="2046008"/>
          </a:xfrm>
          <a:prstGeom prst="rect">
            <a:avLst/>
          </a:prstGeom>
        </p:spPr>
      </p:pic>
    </p:spTree>
    <p:extLst>
      <p:ext uri="{BB962C8B-B14F-4D97-AF65-F5344CB8AC3E}">
        <p14:creationId xmlns:p14="http://schemas.microsoft.com/office/powerpoint/2010/main" val="112512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79A3-1117-050A-3A7E-BF248C50EE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DB31B0-DA5C-6132-4A73-F1162BCA9D58}"/>
              </a:ext>
            </a:extLst>
          </p:cNvPr>
          <p:cNvSpPr>
            <a:spLocks noGrp="1"/>
          </p:cNvSpPr>
          <p:nvPr>
            <p:ph type="title"/>
          </p:nvPr>
        </p:nvSpPr>
        <p:spPr>
          <a:xfrm>
            <a:off x="838200" y="337192"/>
            <a:ext cx="5655197" cy="1997867"/>
          </a:xfrm>
        </p:spPr>
        <p:txBody>
          <a:bodyPr anchor="b">
            <a:normAutofit/>
          </a:bodyPr>
          <a:lstStyle/>
          <a:p>
            <a:r>
              <a:rPr lang="en-US" dirty="0"/>
              <a:t>Simple-</a:t>
            </a:r>
            <a:r>
              <a:rPr lang="en-US" dirty="0" err="1"/>
              <a:t>path.svg</a:t>
            </a:r>
            <a:endParaRPr lang="en-US" dirty="0"/>
          </a:p>
        </p:txBody>
      </p:sp>
      <p:sp>
        <p:nvSpPr>
          <p:cNvPr id="12" name="Text Placeholder 2">
            <a:extLst>
              <a:ext uri="{FF2B5EF4-FFF2-40B4-BE49-F238E27FC236}">
                <a16:creationId xmlns:a16="http://schemas.microsoft.com/office/drawing/2014/main" id="{2280E4B7-4CB7-04D7-8703-20198507A9F9}"/>
              </a:ext>
            </a:extLst>
          </p:cNvPr>
          <p:cNvSpPr>
            <a:spLocks noGrp="1"/>
          </p:cNvSpPr>
          <p:nvPr>
            <p:ph type="body" idx="1"/>
          </p:nvPr>
        </p:nvSpPr>
        <p:spPr>
          <a:xfrm>
            <a:off x="838200" y="2705177"/>
            <a:ext cx="5733772" cy="448990"/>
          </a:xfrm>
        </p:spPr>
        <p:txBody>
          <a:bodyPr/>
          <a:lstStyle/>
          <a:p>
            <a:endParaRPr lang="en-US"/>
          </a:p>
        </p:txBody>
      </p:sp>
      <p:pic>
        <p:nvPicPr>
          <p:cNvPr id="4" name="Picture 3">
            <a:extLst>
              <a:ext uri="{FF2B5EF4-FFF2-40B4-BE49-F238E27FC236}">
                <a16:creationId xmlns:a16="http://schemas.microsoft.com/office/drawing/2014/main" id="{CD4ECFAF-14A6-7CBE-6453-C682DC237E4F}"/>
              </a:ext>
            </a:extLst>
          </p:cNvPr>
          <p:cNvPicPr>
            <a:picLocks noChangeAspect="1"/>
          </p:cNvPicPr>
          <p:nvPr/>
        </p:nvPicPr>
        <p:blipFill>
          <a:blip r:embed="rId3"/>
          <a:stretch>
            <a:fillRect/>
          </a:stretch>
        </p:blipFill>
        <p:spPr>
          <a:xfrm>
            <a:off x="960530" y="3154166"/>
            <a:ext cx="5489110" cy="3032733"/>
          </a:xfrm>
          <a:prstGeom prst="rect">
            <a:avLst/>
          </a:prstGeom>
          <a:noFill/>
        </p:spPr>
      </p:pic>
      <p:sp>
        <p:nvSpPr>
          <p:cNvPr id="14" name="Text Placeholder 4">
            <a:extLst>
              <a:ext uri="{FF2B5EF4-FFF2-40B4-BE49-F238E27FC236}">
                <a16:creationId xmlns:a16="http://schemas.microsoft.com/office/drawing/2014/main" id="{99A15886-AA01-A95E-7A59-CB83509522BA}"/>
              </a:ext>
            </a:extLst>
          </p:cNvPr>
          <p:cNvSpPr>
            <a:spLocks noGrp="1"/>
          </p:cNvSpPr>
          <p:nvPr>
            <p:ph type="body" sz="quarter" idx="3"/>
          </p:nvPr>
        </p:nvSpPr>
        <p:spPr>
          <a:xfrm>
            <a:off x="7887108" y="2705177"/>
            <a:ext cx="3943627" cy="448989"/>
          </a:xfrm>
        </p:spPr>
        <p:txBody>
          <a:bodyPr/>
          <a:lstStyle/>
          <a:p>
            <a:endParaRPr lang="en-US"/>
          </a:p>
        </p:txBody>
      </p:sp>
      <p:sp>
        <p:nvSpPr>
          <p:cNvPr id="16" name="Content Placeholder 5">
            <a:extLst>
              <a:ext uri="{FF2B5EF4-FFF2-40B4-BE49-F238E27FC236}">
                <a16:creationId xmlns:a16="http://schemas.microsoft.com/office/drawing/2014/main" id="{1CFDD2CC-7113-E9D2-CAB9-6C857858862C}"/>
              </a:ext>
            </a:extLst>
          </p:cNvPr>
          <p:cNvSpPr>
            <a:spLocks noGrp="1"/>
          </p:cNvSpPr>
          <p:nvPr>
            <p:ph sz="half" idx="14"/>
          </p:nvPr>
        </p:nvSpPr>
        <p:spPr>
          <a:xfrm>
            <a:off x="7887107" y="3164867"/>
            <a:ext cx="3943627" cy="3032733"/>
          </a:xfrm>
        </p:spPr>
        <p:txBody>
          <a:bodyPr/>
          <a:lstStyle/>
          <a:p>
            <a:endParaRPr lang="en-US"/>
          </a:p>
        </p:txBody>
      </p:sp>
      <p:sp>
        <p:nvSpPr>
          <p:cNvPr id="5" name="Slide Number Placeholder 4">
            <a:extLst>
              <a:ext uri="{FF2B5EF4-FFF2-40B4-BE49-F238E27FC236}">
                <a16:creationId xmlns:a16="http://schemas.microsoft.com/office/drawing/2014/main" id="{A898534C-545E-51F7-E898-59DAA354B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4AF52E71-A868-72E9-2471-7D15F8A55B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71865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Bezier curves?</a:t>
            </a:r>
          </a:p>
        </p:txBody>
      </p:sp>
    </p:spTree>
    <p:extLst>
      <p:ext uri="{BB962C8B-B14F-4D97-AF65-F5344CB8AC3E}">
        <p14:creationId xmlns:p14="http://schemas.microsoft.com/office/powerpoint/2010/main" val="33469670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{081AA32B-B830-4218-9103-70EFAC83733E}TF7521aafa-c748-4c40-a498-ba511be234dc0ce54cb2_win32-34d1ea855d09</Template>
  <TotalTime>8856</TotalTime>
  <Words>2277</Words>
  <Application>Microsoft Office PowerPoint</Application>
  <PresentationFormat>Widescreen</PresentationFormat>
  <Paragraphs>165</Paragraphs>
  <Slides>21</Slides>
  <Notes>17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Consolas</vt:lpstr>
      <vt:lpstr>Tenorite</vt:lpstr>
      <vt:lpstr>Custom</vt:lpstr>
      <vt:lpstr>Intro to SVG Part 3: Introducing paths</vt:lpstr>
      <vt:lpstr>Rob Larsen</vt:lpstr>
      <vt:lpstr>What we’ll cover</vt:lpstr>
      <vt:lpstr>The &lt;path&gt; element</vt:lpstr>
      <vt:lpstr>PAth.svg</vt:lpstr>
      <vt:lpstr>A Path you can Follow!</vt:lpstr>
      <vt:lpstr>Simple-path.svg</vt:lpstr>
      <vt:lpstr>Simple-path.svg</vt:lpstr>
      <vt:lpstr>Bezier curves?</vt:lpstr>
      <vt:lpstr>Bezier curves</vt:lpstr>
      <vt:lpstr>Bezier curve Control Points</vt:lpstr>
      <vt:lpstr>Two Kinds of Bezier curves- Quadratic and Cubic</vt:lpstr>
      <vt:lpstr>Control points (cubic)</vt:lpstr>
      <vt:lpstr>Control points (quadratic)</vt:lpstr>
      <vt:lpstr>The path API</vt:lpstr>
      <vt:lpstr>Command instructions</vt:lpstr>
      <vt:lpstr>Command instructions - MOVETO</vt:lpstr>
      <vt:lpstr>Command instructions - LINETO</vt:lpstr>
      <vt:lpstr>Command instructions - CurveTo</vt:lpstr>
      <vt:lpstr>What we’ve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Larsen</dc:creator>
  <cp:lastModifiedBy>Rob Larsen</cp:lastModifiedBy>
  <cp:revision>8</cp:revision>
  <dcterms:created xsi:type="dcterms:W3CDTF">2025-06-17T22:55:59Z</dcterms:created>
  <dcterms:modified xsi:type="dcterms:W3CDTF">2025-09-21T19:03:24Z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